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 b="def" i="def"/>
      <a:tcStyle>
        <a:tcBdr/>
        <a:fill>
          <a:solidFill>
            <a:srgbClr val="E7EC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2CD"/>
          </a:solidFill>
        </a:fill>
      </a:tcStyle>
    </a:wholeTbl>
    <a:band2H>
      <a:tcTxStyle b="def" i="def"/>
      <a:tcStyle>
        <a:tcBdr/>
        <a:fill>
          <a:solidFill>
            <a:srgbClr val="ED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CCC"/>
          </a:solidFill>
        </a:fill>
      </a:tcStyle>
    </a:wholeTbl>
    <a:band2H>
      <a:tcTxStyle b="def" i="def"/>
      <a:tcStyle>
        <a:tcBdr/>
        <a:fill>
          <a:solidFill>
            <a:srgbClr val="EE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85800" y="2111123"/>
            <a:ext cx="7772400" cy="1546476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85800" y="3786737"/>
            <a:ext cx="7772400" cy="1046319"/>
          </a:xfrm>
          <a:prstGeom prst="rect">
            <a:avLst/>
          </a:prstGeom>
        </p:spPr>
        <p:txBody>
          <a:bodyPr/>
          <a:lstStyle>
            <a:lvl1pPr algn="ctr">
              <a:buClrTx/>
              <a:buSzTx/>
              <a:buFontTx/>
              <a:buNone/>
              <a:defRPr>
                <a:solidFill>
                  <a:srgbClr val="666666"/>
                </a:solidFill>
              </a:defRPr>
            </a:lvl1pPr>
            <a:lvl2pPr algn="ctr">
              <a:buClrTx/>
              <a:buFontTx/>
              <a:defRPr>
                <a:solidFill>
                  <a:srgbClr val="666666"/>
                </a:solidFill>
              </a:defRPr>
            </a:lvl2pPr>
            <a:lvl3pPr algn="ctr">
              <a:buClrTx/>
              <a:buFontTx/>
              <a:defRPr>
                <a:solidFill>
                  <a:srgbClr val="666666"/>
                </a:solidFill>
              </a:defRPr>
            </a:lvl3pPr>
            <a:lvl4pPr algn="ctr">
              <a:buClrTx/>
              <a:buFontTx/>
              <a:defRPr>
                <a:solidFill>
                  <a:srgbClr val="666666"/>
                </a:solidFill>
              </a:defRPr>
            </a:lvl4pPr>
            <a:lvl5pPr algn="ctr">
              <a:buClrTx/>
              <a:buFontTx/>
              <a:defRPr>
                <a:solidFill>
                  <a:srgbClr val="66666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0" name="Shape 90"/>
          <p:cNvSpPr/>
          <p:nvPr>
            <p:ph type="body" sz="half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txBody>
          <a:bodyPr/>
          <a:lstStyle>
            <a:lvl1pPr marL="342900" indent="-222250"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/>
          <p:nvPr>
            <p:ph type="body" sz="half" idx="13"/>
          </p:nvPr>
        </p:nvSpPr>
        <p:spPr>
          <a:xfrm>
            <a:off x="4648198" y="1600200"/>
            <a:ext cx="4038601" cy="45259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0" name="Shape 100"/>
          <p:cNvSpPr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>
              <a:buClrTx/>
              <a:buSzTx/>
              <a:buFontTx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buFontTx/>
              <a:defRPr b="1" sz="2400"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buFontTx/>
              <a:defRPr b="1" sz="2400"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buFontTx/>
              <a:defRPr b="1" sz="2400"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buFontTx/>
              <a:defRPr b="1" sz="2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hape 101"/>
          <p:cNvSpPr/>
          <p:nvPr>
            <p:ph type="body" sz="half" idx="13"/>
          </p:nvPr>
        </p:nvSpPr>
        <p:spPr>
          <a:xfrm>
            <a:off x="457198" y="2174874"/>
            <a:ext cx="4040190" cy="395129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" name="Shape 102"/>
          <p:cNvSpPr/>
          <p:nvPr>
            <p:ph type="body" sz="quarter" idx="14"/>
          </p:nvPr>
        </p:nvSpPr>
        <p:spPr>
          <a:xfrm>
            <a:off x="4645023" y="1535112"/>
            <a:ext cx="4041776" cy="63976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03" name="Shape 103"/>
          <p:cNvSpPr/>
          <p:nvPr>
            <p:ph type="body" sz="half" idx="15"/>
          </p:nvPr>
        </p:nvSpPr>
        <p:spPr>
          <a:xfrm>
            <a:off x="4645023" y="2174874"/>
            <a:ext cx="4041776" cy="395129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xfrm>
            <a:off x="457200" y="273050"/>
            <a:ext cx="3008315" cy="116205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Shape 127"/>
          <p:cNvSpPr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222250"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hape 128"/>
          <p:cNvSpPr/>
          <p:nvPr>
            <p:ph type="body" sz="half" idx="13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xfrm>
            <a:off x="1792288" y="4800600"/>
            <a:ext cx="5486399" cy="5667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7" name="Shape 137"/>
          <p:cNvSpPr/>
          <p:nvPr>
            <p:ph type="pic" sz="half" idx="13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xfrm>
            <a:off x="1792288" y="5367337"/>
            <a:ext cx="5486399" cy="804863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buFontTx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buFontTx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buFontTx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buFontTx/>
              <a:defRPr sz="1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hape 139"/>
          <p:cNvSpPr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7" name="Shape 147"/>
          <p:cNvSpPr/>
          <p:nvPr>
            <p:ph type="body" idx="1"/>
          </p:nvPr>
        </p:nvSpPr>
        <p:spPr>
          <a:xfrm rot="5400000">
            <a:off x="2309017" y="-251618"/>
            <a:ext cx="4525965" cy="8229601"/>
          </a:xfrm>
          <a:prstGeom prst="rect">
            <a:avLst/>
          </a:prstGeom>
        </p:spPr>
        <p:txBody>
          <a:bodyPr/>
          <a:lstStyle>
            <a:lvl1pPr marL="342900" indent="-222250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hape 148"/>
          <p:cNvSpPr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xfrm rot="5400000">
            <a:off x="4732337" y="2171700"/>
            <a:ext cx="5851527" cy="2057400"/>
          </a:xfrm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6" name="Shape 156"/>
          <p:cNvSpPr/>
          <p:nvPr>
            <p:ph type="body" idx="1"/>
          </p:nvPr>
        </p:nvSpPr>
        <p:spPr>
          <a:xfrm rot="5400000">
            <a:off x="541337" y="190500"/>
            <a:ext cx="5851527" cy="6019799"/>
          </a:xfrm>
          <a:prstGeom prst="rect">
            <a:avLst/>
          </a:prstGeom>
        </p:spPr>
        <p:txBody>
          <a:bodyPr/>
          <a:lstStyle>
            <a:lvl1pPr marL="342900" indent="-222250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hape 157"/>
          <p:cNvSpPr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body" sz="half" idx="1"/>
          </p:nvPr>
        </p:nvSpPr>
        <p:spPr>
          <a:xfrm>
            <a:off x="457200" y="1600200"/>
            <a:ext cx="3994526" cy="4967574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/>
          <p:nvPr>
            <p:ph type="body" sz="half" idx="13"/>
          </p:nvPr>
        </p:nvSpPr>
        <p:spPr>
          <a:xfrm>
            <a:off x="4692272" y="1600200"/>
            <a:ext cx="3994527" cy="496757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body" sz="quarter" idx="1"/>
          </p:nvPr>
        </p:nvSpPr>
        <p:spPr>
          <a:xfrm>
            <a:off x="457200" y="5875077"/>
            <a:ext cx="8229600" cy="692695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800"/>
            </a:lvl1pPr>
            <a:lvl2pPr algn="ctr">
              <a:spcBef>
                <a:spcPts val="300"/>
              </a:spcBef>
              <a:defRPr sz="1800"/>
            </a:lvl2pPr>
            <a:lvl3pPr algn="ctr">
              <a:spcBef>
                <a:spcPts val="300"/>
              </a:spcBef>
              <a:defRPr sz="1800"/>
            </a:lvl3pPr>
            <a:lvl4pPr algn="ctr">
              <a:spcBef>
                <a:spcPts val="300"/>
              </a:spcBef>
              <a:defRPr sz="1800"/>
            </a:lvl4pPr>
            <a:lvl5pPr algn="ctr">
              <a:spcBef>
                <a:spcPts val="300"/>
              </a:spcBef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body" sz="quarter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600"/>
              </a:spcBef>
              <a:buClrTx/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spcBef>
                <a:spcPts val="600"/>
              </a:spcBef>
              <a:buClrTx/>
              <a:buFontTx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spcBef>
                <a:spcPts val="600"/>
              </a:spcBef>
              <a:buClrTx/>
              <a:buFontTx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spcBef>
                <a:spcPts val="600"/>
              </a:spcBef>
              <a:buClrTx/>
              <a:buFontTx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spcBef>
                <a:spcPts val="600"/>
              </a:spcBef>
              <a:buClrTx/>
              <a:buFontTx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2" name="Shape 7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222250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cap="small" sz="4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" name="Shape 81"/>
          <p:cNvSpPr/>
          <p:nvPr>
            <p:ph type="body" sz="quarter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>
              <a:buClrTx/>
              <a:buSzTx/>
              <a:buFont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buFontTx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buFontTx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buFontTx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buFontTx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274635"/>
            <a:ext cx="8229600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279546" y="6224224"/>
            <a:ext cx="273654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●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o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▪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●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o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▪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●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o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▪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0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3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5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6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7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8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9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40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41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42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44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45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46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47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48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49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50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51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52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53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54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55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56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57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58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59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60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61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62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63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64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65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66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67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68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69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7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71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72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73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.tif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.tif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xfrm>
            <a:off x="685800" y="2130424"/>
            <a:ext cx="7772400" cy="1470027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 </a:t>
            </a:r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xfrm>
            <a:off x="1371598" y="3886200"/>
            <a:ext cx="6400803" cy="1752600"/>
          </a:xfrm>
          <a:prstGeom prst="rect">
            <a:avLst/>
          </a:prstGeom>
        </p:spPr>
        <p:txBody>
          <a:bodyPr lIns="45699" tIns="45699" rIns="45699" bIns="45699"/>
          <a:lstStyle/>
          <a:p>
            <a:pPr>
              <a:spcBef>
                <a:spcPts val="0"/>
              </a:spcBef>
            </a:pPr>
          </a:p>
        </p:txBody>
      </p:sp>
      <p:pic>
        <p:nvPicPr>
          <p:cNvPr id="168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10" y="0"/>
            <a:ext cx="919322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1742600" y="2594549"/>
            <a:ext cx="5682601" cy="109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b="1"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Ecmascript 6</a:t>
            </a:r>
          </a:p>
        </p:txBody>
      </p:sp>
      <p:sp>
        <p:nvSpPr>
          <p:cNvPr id="170" name="Shape 170"/>
          <p:cNvSpPr/>
          <p:nvPr/>
        </p:nvSpPr>
        <p:spPr>
          <a:xfrm>
            <a:off x="377229" y="3716525"/>
            <a:ext cx="8589319" cy="728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Dev-Pro Node Advanced. - Lecture -0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String templates</a:t>
            </a:r>
          </a:p>
        </p:txBody>
      </p:sp>
      <p:pic>
        <p:nvPicPr>
          <p:cNvPr id="206" name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" y="1447800"/>
            <a:ext cx="6858000" cy="4715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Enhanced object literals</a:t>
            </a:r>
          </a:p>
        </p:txBody>
      </p:sp>
      <p:pic>
        <p:nvPicPr>
          <p:cNvPr id="210" name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0" y="1524000"/>
            <a:ext cx="6146759" cy="4718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213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Method defenition</a:t>
            </a:r>
          </a:p>
        </p:txBody>
      </p:sp>
      <p:pic>
        <p:nvPicPr>
          <p:cNvPr id="214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547054"/>
            <a:ext cx="9144000" cy="3763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Super</a:t>
            </a:r>
          </a:p>
        </p:txBody>
      </p:sp>
      <p:pic>
        <p:nvPicPr>
          <p:cNvPr id="218" name="image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1672773"/>
            <a:ext cx="6913245" cy="4500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Computed properties</a:t>
            </a:r>
          </a:p>
        </p:txBody>
      </p:sp>
      <p:pic>
        <p:nvPicPr>
          <p:cNvPr id="222" name="image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00" y="1524000"/>
            <a:ext cx="8013749" cy="4495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Symbol</a:t>
            </a:r>
          </a:p>
        </p:txBody>
      </p:sp>
      <p:pic>
        <p:nvPicPr>
          <p:cNvPr id="226" name="image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116" y="1905000"/>
            <a:ext cx="7897966" cy="3290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Symbol</a:t>
            </a:r>
          </a:p>
        </p:txBody>
      </p:sp>
      <p:pic>
        <p:nvPicPr>
          <p:cNvPr id="230" name="image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6800" y="1524489"/>
            <a:ext cx="6324600" cy="464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 233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Symbol</a:t>
            </a:r>
          </a:p>
        </p:txBody>
      </p:sp>
      <p:pic>
        <p:nvPicPr>
          <p:cNvPr id="234" name="image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734" y="1600200"/>
            <a:ext cx="7838728" cy="3466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Classes</a:t>
            </a:r>
          </a:p>
        </p:txBody>
      </p:sp>
      <p:pic>
        <p:nvPicPr>
          <p:cNvPr id="238" name="image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6800" y="1684198"/>
            <a:ext cx="6400800" cy="4247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Inheritance</a:t>
            </a:r>
          </a:p>
        </p:txBody>
      </p:sp>
      <p:pic>
        <p:nvPicPr>
          <p:cNvPr id="24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1447800"/>
            <a:ext cx="7467600" cy="48075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/>
        </p:nvSpPr>
        <p:spPr>
          <a:xfrm>
            <a:off x="953675" y="1276225"/>
            <a:ext cx="7587300" cy="2691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lnSpc>
                <a:spcPct val="150000"/>
              </a:lnSpc>
              <a:defRPr sz="2400">
                <a:latin typeface="Bree Serif"/>
                <a:ea typeface="Bree Serif"/>
                <a:cs typeface="Bree Serif"/>
                <a:sym typeface="Bree Serif"/>
              </a:defRPr>
            </a:pPr>
            <a:r>
              <a:t>Agenda:</a:t>
            </a:r>
          </a:p>
          <a:p>
            <a:pPr marL="457200" indent="-342900">
              <a:lnSpc>
                <a:spcPct val="150000"/>
              </a:lnSpc>
              <a:buSzPct val="100000"/>
              <a:buFont typeface="Helvetica"/>
              <a:buChar char="●"/>
              <a:defRPr sz="1800">
                <a:latin typeface="Bree Serif"/>
                <a:ea typeface="Bree Serif"/>
                <a:cs typeface="Bree Serif"/>
                <a:sym typeface="Bree Serif"/>
              </a:defRPr>
            </a:pPr>
            <a:r>
              <a:t>ES6 new features</a:t>
            </a:r>
          </a:p>
          <a:p>
            <a:pPr marL="457200" indent="-342900">
              <a:lnSpc>
                <a:spcPct val="150000"/>
              </a:lnSpc>
              <a:buSzPct val="100000"/>
              <a:buFont typeface="Helvetica"/>
              <a:buChar char="●"/>
              <a:defRPr sz="1800">
                <a:latin typeface="Bree Serif"/>
                <a:ea typeface="Bree Serif"/>
                <a:cs typeface="Bree Serif"/>
                <a:sym typeface="Bree Serif"/>
              </a:defRPr>
            </a:pPr>
            <a:r>
              <a:t>Arrow functions and lambdas</a:t>
            </a:r>
          </a:p>
          <a:p>
            <a:pPr marL="457200" indent="-342900">
              <a:lnSpc>
                <a:spcPct val="150000"/>
              </a:lnSpc>
              <a:buSzPct val="100000"/>
              <a:buFont typeface="Helvetica"/>
              <a:buChar char="●"/>
              <a:defRPr sz="1800">
                <a:latin typeface="Bree Serif"/>
                <a:ea typeface="Bree Serif"/>
                <a:cs typeface="Bree Serif"/>
                <a:sym typeface="Bree Serif"/>
              </a:defRPr>
            </a:pPr>
            <a:r>
              <a:t>Iterators and Generators</a:t>
            </a:r>
          </a:p>
          <a:p>
            <a:pPr marL="457200" indent="-342900">
              <a:lnSpc>
                <a:spcPct val="150000"/>
              </a:lnSpc>
              <a:buSzPct val="100000"/>
              <a:buFont typeface="Helvetica"/>
              <a:buChar char="●"/>
              <a:defRPr sz="1800">
                <a:latin typeface="Bree Serif"/>
                <a:ea typeface="Bree Serif"/>
                <a:cs typeface="Bree Serif"/>
                <a:sym typeface="Bree Serif"/>
              </a:defRPr>
            </a:pPr>
            <a:r>
              <a:t>Modules</a:t>
            </a:r>
          </a:p>
          <a:p>
            <a:pPr marL="457200" indent="-342900">
              <a:lnSpc>
                <a:spcPct val="150000"/>
              </a:lnSpc>
              <a:buSzPct val="100000"/>
              <a:buFont typeface="Helvetica"/>
              <a:buChar char="●"/>
              <a:defRPr sz="1800">
                <a:latin typeface="Bree Serif"/>
                <a:ea typeface="Bree Serif"/>
                <a:cs typeface="Bree Serif"/>
                <a:sym typeface="Bree Serif"/>
              </a:defRPr>
            </a:pPr>
            <a:r>
              <a:t>Proxies</a:t>
            </a:r>
          </a:p>
        </p:txBody>
      </p:sp>
      <p:pic>
        <p:nvPicPr>
          <p:cNvPr id="174" name="image3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26325" y="1276212"/>
            <a:ext cx="2914652" cy="2809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Inheritance – REAL inheritance</a:t>
            </a:r>
          </a:p>
        </p:txBody>
      </p:sp>
      <p:pic>
        <p:nvPicPr>
          <p:cNvPr id="246" name="image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2497" y="1524000"/>
            <a:ext cx="7315202" cy="4607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Static</a:t>
            </a:r>
          </a:p>
        </p:txBody>
      </p:sp>
      <p:pic>
        <p:nvPicPr>
          <p:cNvPr id="250" name="image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999" y="1635243"/>
            <a:ext cx="7696201" cy="43892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Getters and setters</a:t>
            </a:r>
          </a:p>
        </p:txBody>
      </p:sp>
      <p:pic>
        <p:nvPicPr>
          <p:cNvPr id="254" name="image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5400" y="1524000"/>
            <a:ext cx="6140626" cy="4724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Getters and setters</a:t>
            </a:r>
          </a:p>
        </p:txBody>
      </p:sp>
      <p:pic>
        <p:nvPicPr>
          <p:cNvPr id="258" name="image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0" y="1983680"/>
            <a:ext cx="7914883" cy="2886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And Hoisting again</a:t>
            </a:r>
          </a:p>
        </p:txBody>
      </p:sp>
      <p:pic>
        <p:nvPicPr>
          <p:cNvPr id="262" name="image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6055" y="1828800"/>
            <a:ext cx="7568088" cy="3901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Iterator protocol</a:t>
            </a:r>
          </a:p>
        </p:txBody>
      </p:sp>
      <p:pic>
        <p:nvPicPr>
          <p:cNvPr id="266" name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699" y="1614907"/>
            <a:ext cx="7924801" cy="3624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Iterators example</a:t>
            </a:r>
          </a:p>
        </p:txBody>
      </p:sp>
      <p:pic>
        <p:nvPicPr>
          <p:cNvPr id="270" name="image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5400" y="1600200"/>
            <a:ext cx="6065145" cy="4458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hape 273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Iterators example</a:t>
            </a:r>
          </a:p>
        </p:txBody>
      </p:sp>
      <p:pic>
        <p:nvPicPr>
          <p:cNvPr id="274" name="image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558" y="1684198"/>
            <a:ext cx="8465081" cy="3800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Iterable data sources</a:t>
            </a:r>
          </a:p>
        </p:txBody>
      </p:sp>
      <p:pic>
        <p:nvPicPr>
          <p:cNvPr id="278" name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0806" y="1706241"/>
            <a:ext cx="6658586" cy="4148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Self maked iterator</a:t>
            </a:r>
          </a:p>
        </p:txBody>
      </p:sp>
      <p:pic>
        <p:nvPicPr>
          <p:cNvPr id="282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000" y="1513922"/>
            <a:ext cx="6781800" cy="4685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4850" y="1062499"/>
            <a:ext cx="5640600" cy="551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Ecmascript  6. What is new? </a:t>
            </a:r>
          </a:p>
        </p:txBody>
      </p:sp>
      <p:pic>
        <p:nvPicPr>
          <p:cNvPr id="178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48" y="1676400"/>
            <a:ext cx="9144002" cy="4144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Invoke iterator</a:t>
            </a:r>
          </a:p>
        </p:txBody>
      </p:sp>
      <p:pic>
        <p:nvPicPr>
          <p:cNvPr id="286" name="image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1684198"/>
            <a:ext cx="6320391" cy="4259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hape 289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String</a:t>
            </a:r>
          </a:p>
        </p:txBody>
      </p:sp>
      <p:pic>
        <p:nvPicPr>
          <p:cNvPr id="290" name="image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0597" y="1447800"/>
            <a:ext cx="7239002" cy="4482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Number</a:t>
            </a:r>
          </a:p>
        </p:txBody>
      </p:sp>
      <p:pic>
        <p:nvPicPr>
          <p:cNvPr id="294" name="image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5000" y="1447800"/>
            <a:ext cx="5117049" cy="4782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Shape 297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Array</a:t>
            </a:r>
          </a:p>
        </p:txBody>
      </p:sp>
      <p:pic>
        <p:nvPicPr>
          <p:cNvPr id="298" name="image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0" y="1638549"/>
            <a:ext cx="7924800" cy="4231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Custom generator and array.from</a:t>
            </a:r>
          </a:p>
        </p:txBody>
      </p:sp>
      <p:pic>
        <p:nvPicPr>
          <p:cNvPr id="302" name="image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6150" y="1684198"/>
            <a:ext cx="7827897" cy="3625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Array</a:t>
            </a:r>
          </a:p>
        </p:txBody>
      </p:sp>
      <p:pic>
        <p:nvPicPr>
          <p:cNvPr id="306" name="image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183" y="1600200"/>
            <a:ext cx="8469830" cy="38292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hape 309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Array</a:t>
            </a:r>
          </a:p>
        </p:txBody>
      </p:sp>
      <p:pic>
        <p:nvPicPr>
          <p:cNvPr id="310" name="image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9197" y="1600200"/>
            <a:ext cx="6781802" cy="4532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Array</a:t>
            </a:r>
          </a:p>
        </p:txBody>
      </p:sp>
      <p:pic>
        <p:nvPicPr>
          <p:cNvPr id="314" name="image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4397" y="1600200"/>
            <a:ext cx="7391402" cy="44663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Object</a:t>
            </a:r>
          </a:p>
        </p:txBody>
      </p:sp>
      <p:pic>
        <p:nvPicPr>
          <p:cNvPr id="318" name="image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8697" y="1524000"/>
            <a:ext cx="7162802" cy="4576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hape 321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Map</a:t>
            </a:r>
          </a:p>
        </p:txBody>
      </p:sp>
      <p:pic>
        <p:nvPicPr>
          <p:cNvPr id="322" name="image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5431" y="1524000"/>
            <a:ext cx="7162801" cy="4301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Declaration and Scoping</a:t>
            </a:r>
          </a:p>
        </p:txBody>
      </p:sp>
      <p:pic>
        <p:nvPicPr>
          <p:cNvPr id="182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795" y="1524000"/>
            <a:ext cx="7391401" cy="4673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Map</a:t>
            </a:r>
          </a:p>
        </p:txBody>
      </p:sp>
      <p:pic>
        <p:nvPicPr>
          <p:cNvPr id="326" name="image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3661" y="1447800"/>
            <a:ext cx="5652876" cy="4694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Map</a:t>
            </a:r>
          </a:p>
        </p:txBody>
      </p:sp>
      <p:pic>
        <p:nvPicPr>
          <p:cNvPr id="330" name="image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000" y="1580678"/>
            <a:ext cx="6934200" cy="4547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hape 333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Weak map</a:t>
            </a:r>
          </a:p>
        </p:txBody>
      </p:sp>
      <p:pic>
        <p:nvPicPr>
          <p:cNvPr id="334" name="image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899" y="1642266"/>
            <a:ext cx="7772401" cy="4366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Shape 337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Set</a:t>
            </a:r>
          </a:p>
        </p:txBody>
      </p:sp>
      <p:pic>
        <p:nvPicPr>
          <p:cNvPr id="338" name="image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8697" y="1337398"/>
            <a:ext cx="7162802" cy="4498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Shape 341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Set</a:t>
            </a:r>
          </a:p>
        </p:txBody>
      </p:sp>
      <p:pic>
        <p:nvPicPr>
          <p:cNvPr id="342" name="image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099" y="1600200"/>
            <a:ext cx="7620001" cy="3788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Shape 345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Weak set</a:t>
            </a:r>
          </a:p>
        </p:txBody>
      </p:sp>
      <p:pic>
        <p:nvPicPr>
          <p:cNvPr id="346" name="image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0600" y="2209800"/>
            <a:ext cx="7632787" cy="1710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hape 349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Generators</a:t>
            </a:r>
          </a:p>
        </p:txBody>
      </p:sp>
      <p:pic>
        <p:nvPicPr>
          <p:cNvPr id="350" name="image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6797" y="1905000"/>
            <a:ext cx="7086602" cy="3794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Consume generator</a:t>
            </a:r>
          </a:p>
        </p:txBody>
      </p:sp>
      <p:pic>
        <p:nvPicPr>
          <p:cNvPr id="354" name="image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6797" y="1524000"/>
            <a:ext cx="7086602" cy="4340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hape 357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Consume generator</a:t>
            </a:r>
          </a:p>
        </p:txBody>
      </p:sp>
      <p:pic>
        <p:nvPicPr>
          <p:cNvPr id="358" name="image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0597" y="1600200"/>
            <a:ext cx="7239002" cy="3431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Shape 361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Consume generator</a:t>
            </a:r>
          </a:p>
        </p:txBody>
      </p:sp>
      <p:pic>
        <p:nvPicPr>
          <p:cNvPr id="362" name="image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0600" y="1523999"/>
            <a:ext cx="6629400" cy="4631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5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Declaration and Scoping</a:t>
            </a:r>
          </a:p>
        </p:txBody>
      </p:sp>
      <p:pic>
        <p:nvPicPr>
          <p:cNvPr id="186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446" y="1447800"/>
            <a:ext cx="7620001" cy="4704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Yield*</a:t>
            </a:r>
          </a:p>
        </p:txBody>
      </p:sp>
      <p:pic>
        <p:nvPicPr>
          <p:cNvPr id="366" name="image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6941" y="1222886"/>
            <a:ext cx="6629401" cy="48674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Arrow functions</a:t>
            </a:r>
          </a:p>
        </p:txBody>
      </p:sp>
      <p:pic>
        <p:nvPicPr>
          <p:cNvPr id="370" name="image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2535" y="1600200"/>
            <a:ext cx="5938449" cy="46990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Shape 373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Lexical this</a:t>
            </a:r>
          </a:p>
        </p:txBody>
      </p:sp>
      <p:pic>
        <p:nvPicPr>
          <p:cNvPr id="374" name="image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199" y="1711279"/>
            <a:ext cx="7543801" cy="3956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Promises</a:t>
            </a:r>
          </a:p>
        </p:txBody>
      </p:sp>
      <p:pic>
        <p:nvPicPr>
          <p:cNvPr id="378" name="image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6084" y="1828800"/>
            <a:ext cx="5572203" cy="4293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Promises</a:t>
            </a:r>
          </a:p>
        </p:txBody>
      </p:sp>
      <p:pic>
        <p:nvPicPr>
          <p:cNvPr id="382" name="image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541" y="1705591"/>
            <a:ext cx="7625116" cy="3442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Flattering</a:t>
            </a:r>
          </a:p>
        </p:txBody>
      </p:sp>
      <p:pic>
        <p:nvPicPr>
          <p:cNvPr id="386" name="image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400" y="1600200"/>
            <a:ext cx="7162800" cy="4245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Shape 389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Promises</a:t>
            </a:r>
          </a:p>
        </p:txBody>
      </p:sp>
      <p:pic>
        <p:nvPicPr>
          <p:cNvPr id="390" name="image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0600" y="1684198"/>
            <a:ext cx="6888769" cy="4531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Shape 393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Promises</a:t>
            </a:r>
          </a:p>
        </p:txBody>
      </p:sp>
      <p:pic>
        <p:nvPicPr>
          <p:cNvPr id="394" name="image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999" y="1596453"/>
            <a:ext cx="7696201" cy="4514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Shape 397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  <p:pic>
        <p:nvPicPr>
          <p:cNvPr id="398" name="image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" y="1905000"/>
            <a:ext cx="7543800" cy="3701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  <p:pic>
        <p:nvPicPr>
          <p:cNvPr id="40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2997" y="1600200"/>
            <a:ext cx="6934202" cy="41616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Temporal dead zone</a:t>
            </a:r>
          </a:p>
        </p:txBody>
      </p:sp>
      <p:pic>
        <p:nvPicPr>
          <p:cNvPr id="190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802930"/>
            <a:ext cx="9144000" cy="3252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Shape 405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  <p:pic>
        <p:nvPicPr>
          <p:cNvPr id="406" name="image6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8697" y="1524000"/>
            <a:ext cx="7162802" cy="4668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Shape 409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 default values</a:t>
            </a:r>
          </a:p>
        </p:txBody>
      </p:sp>
      <p:pic>
        <p:nvPicPr>
          <p:cNvPr id="410" name="image6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" y="1684198"/>
            <a:ext cx="7315200" cy="3703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Shape 413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  <p:pic>
        <p:nvPicPr>
          <p:cNvPr id="414" name="image6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9800" y="1515060"/>
            <a:ext cx="4792904" cy="45988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Shape 417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  <p:pic>
        <p:nvPicPr>
          <p:cNvPr id="418" name="image6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800" y="1684198"/>
            <a:ext cx="6400800" cy="4279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hape 421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Rest operator</a:t>
            </a:r>
          </a:p>
        </p:txBody>
      </p:sp>
      <p:pic>
        <p:nvPicPr>
          <p:cNvPr id="422" name="image6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316" y="2590800"/>
            <a:ext cx="7853567" cy="2006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Shape 425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  <p:pic>
        <p:nvPicPr>
          <p:cNvPr id="426" name="image6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" y="1922634"/>
            <a:ext cx="7391400" cy="3949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Shape 429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Spread</a:t>
            </a:r>
          </a:p>
        </p:txBody>
      </p:sp>
      <p:pic>
        <p:nvPicPr>
          <p:cNvPr id="430" name="image6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4397" y="2209800"/>
            <a:ext cx="7391402" cy="2044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Shape 433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Spread</a:t>
            </a:r>
          </a:p>
        </p:txBody>
      </p:sp>
      <p:pic>
        <p:nvPicPr>
          <p:cNvPr id="434" name="image6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0220" y="1752600"/>
            <a:ext cx="6553201" cy="3788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Modules</a:t>
            </a:r>
          </a:p>
        </p:txBody>
      </p:sp>
      <p:pic>
        <p:nvPicPr>
          <p:cNvPr id="438" name="image6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8697" y="1447800"/>
            <a:ext cx="7162802" cy="4653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Shape 441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Modules</a:t>
            </a:r>
          </a:p>
        </p:txBody>
      </p:sp>
      <p:pic>
        <p:nvPicPr>
          <p:cNvPr id="442" name="image7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6797" y="1684197"/>
            <a:ext cx="7086602" cy="3918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Temporal dead zone</a:t>
            </a:r>
          </a:p>
        </p:txBody>
      </p:sp>
      <p:pic>
        <p:nvPicPr>
          <p:cNvPr id="194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600" y="1684198"/>
            <a:ext cx="6572871" cy="4400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Modules</a:t>
            </a:r>
          </a:p>
        </p:txBody>
      </p:sp>
      <p:pic>
        <p:nvPicPr>
          <p:cNvPr id="446" name="image7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6297" y="1600200"/>
            <a:ext cx="7467602" cy="4077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hape 449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Modules</a:t>
            </a:r>
          </a:p>
        </p:txBody>
      </p:sp>
      <p:pic>
        <p:nvPicPr>
          <p:cNvPr id="450" name="image7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648506"/>
            <a:ext cx="9144000" cy="3560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Shape 453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Proxy</a:t>
            </a:r>
          </a:p>
        </p:txBody>
      </p:sp>
      <p:pic>
        <p:nvPicPr>
          <p:cNvPr id="454" name="image7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6797" y="1684198"/>
            <a:ext cx="7086602" cy="4003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Shape 457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Proxy</a:t>
            </a:r>
          </a:p>
        </p:txBody>
      </p:sp>
      <p:pic>
        <p:nvPicPr>
          <p:cNvPr id="458" name="image74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4519" y="1461562"/>
            <a:ext cx="7454961" cy="44964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Shape 461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Proxy</a:t>
            </a:r>
          </a:p>
        </p:txBody>
      </p:sp>
      <p:pic>
        <p:nvPicPr>
          <p:cNvPr id="462" name="image75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7718" y="1457007"/>
            <a:ext cx="6908565" cy="4666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title"/>
          </p:nvPr>
        </p:nvSpPr>
        <p:spPr>
          <a:xfrm>
            <a:off x="685800" y="2130424"/>
            <a:ext cx="7772400" cy="1470027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 </a:t>
            </a:r>
          </a:p>
        </p:txBody>
      </p:sp>
      <p:sp>
        <p:nvSpPr>
          <p:cNvPr id="465" name="Shape 465"/>
          <p:cNvSpPr/>
          <p:nvPr>
            <p:ph type="body" sz="quarter" idx="1"/>
          </p:nvPr>
        </p:nvSpPr>
        <p:spPr>
          <a:xfrm>
            <a:off x="1371598" y="3886200"/>
            <a:ext cx="6400803" cy="1752600"/>
          </a:xfrm>
          <a:prstGeom prst="rect">
            <a:avLst/>
          </a:prstGeom>
        </p:spPr>
        <p:txBody>
          <a:bodyPr lIns="45699" tIns="45699" rIns="45699" bIns="45699"/>
          <a:lstStyle/>
          <a:p>
            <a:pPr>
              <a:spcBef>
                <a:spcPts val="0"/>
              </a:spcBef>
            </a:pPr>
          </a:p>
        </p:txBody>
      </p:sp>
      <p:pic>
        <p:nvPicPr>
          <p:cNvPr id="466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10" y="0"/>
            <a:ext cx="919322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Shape 467"/>
          <p:cNvSpPr/>
          <p:nvPr/>
        </p:nvSpPr>
        <p:spPr>
          <a:xfrm>
            <a:off x="1742600" y="2594549"/>
            <a:ext cx="5682601" cy="201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b="1"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Thank you for your attention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Loop scoping</a:t>
            </a:r>
          </a:p>
        </p:txBody>
      </p:sp>
      <p:pic>
        <p:nvPicPr>
          <p:cNvPr id="198" name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899" y="1653340"/>
            <a:ext cx="8167700" cy="4411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CONST</a:t>
            </a:r>
          </a:p>
        </p:txBody>
      </p:sp>
      <p:pic>
        <p:nvPicPr>
          <p:cNvPr id="202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0" y="1458560"/>
            <a:ext cx="7239000" cy="4713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Custom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Custom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Custom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Custom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Custom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Custom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